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4"/>
  </p:notesMasterIdLst>
  <p:handoutMasterIdLst>
    <p:handoutMasterId r:id="rId15"/>
  </p:handoutMasterIdLst>
  <p:sldIdLst>
    <p:sldId id="1682" r:id="rId2"/>
    <p:sldId id="1683" r:id="rId3"/>
    <p:sldId id="1671" r:id="rId4"/>
    <p:sldId id="1672" r:id="rId5"/>
    <p:sldId id="1673" r:id="rId6"/>
    <p:sldId id="1674" r:id="rId7"/>
    <p:sldId id="1675" r:id="rId8"/>
    <p:sldId id="1676" r:id="rId9"/>
    <p:sldId id="1677" r:id="rId10"/>
    <p:sldId id="1678" r:id="rId11"/>
    <p:sldId id="1679" r:id="rId12"/>
    <p:sldId id="1680" r:id="rId13"/>
  </p:sldIdLst>
  <p:sldSz cx="9144000" cy="6858000" type="letter"/>
  <p:notesSz cx="7315200" cy="9601200"/>
  <p:custDataLst>
    <p:tags r:id="rId16"/>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Energy Recovery Supplemental Reading" id="{2705E358-DD23-9540-ACD9-E846D750068E}">
          <p14:sldIdLst>
            <p14:sldId id="1682"/>
            <p14:sldId id="1683"/>
            <p14:sldId id="1671"/>
            <p14:sldId id="1672"/>
            <p14:sldId id="1673"/>
            <p14:sldId id="1674"/>
            <p14:sldId id="1675"/>
            <p14:sldId id="1676"/>
            <p14:sldId id="1677"/>
            <p14:sldId id="1678"/>
            <p14:sldId id="1679"/>
            <p14:sldId id="168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ga Gazman" initials="O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1C05"/>
    <a:srgbClr val="0000FF"/>
    <a:srgbClr val="FFFFFF"/>
    <a:srgbClr val="996600"/>
    <a:srgbClr val="FFFF66"/>
    <a:srgbClr val="FF6600"/>
    <a:srgbClr val="0066FF"/>
    <a:srgbClr val="FFFF00"/>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autoAdjust="0"/>
    <p:restoredTop sz="59687" autoAdjust="0"/>
  </p:normalViewPr>
  <p:slideViewPr>
    <p:cSldViewPr>
      <p:cViewPr>
        <p:scale>
          <a:sx n="90" d="100"/>
          <a:sy n="90" d="100"/>
        </p:scale>
        <p:origin x="-494" y="1142"/>
      </p:cViewPr>
      <p:guideLst>
        <p:guide orient="horz" pos="264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00" d="100"/>
        <a:sy n="100" d="100"/>
      </p:scale>
      <p:origin x="0" y="0"/>
    </p:cViewPr>
  </p:sorterViewPr>
  <p:notesViewPr>
    <p:cSldViewPr>
      <p:cViewPr varScale="1">
        <p:scale>
          <a:sx n="119" d="100"/>
          <a:sy n="119" d="100"/>
        </p:scale>
        <p:origin x="-2760" y="-96"/>
      </p:cViewPr>
      <p:guideLst>
        <p:guide orient="horz" pos="590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421122" y="9120042"/>
            <a:ext cx="892387" cy="479469"/>
          </a:xfrm>
          <a:prstGeom prst="rect">
            <a:avLst/>
          </a:prstGeom>
          <a:noFill/>
          <a:ln w="9525">
            <a:noFill/>
            <a:miter lim="800000"/>
            <a:headEnd/>
            <a:tailEnd/>
          </a:ln>
          <a:effectLst/>
        </p:spPr>
        <p:txBody>
          <a:bodyPr vert="horz" wrap="square" lIns="97340" tIns="48670" rIns="97340" bIns="48670" numCol="1" anchor="b" anchorCtr="0" compatLnSpc="1">
            <a:prstTxWarp prst="textNoShape">
              <a:avLst/>
            </a:prstTxWarp>
          </a:bodyPr>
          <a:lstStyle>
            <a:lvl1pPr algn="r" eaLnBrk="0" hangingPunct="0">
              <a:defRPr sz="1200">
                <a:cs typeface="+mn-cs"/>
              </a:defRPr>
            </a:lvl1pPr>
          </a:lstStyle>
          <a:p>
            <a:pPr>
              <a:defRPr/>
            </a:pPr>
            <a:fld id="{DA0FCC3E-C41C-4EF2-8B5C-ECBC82FAB311}" type="slidenum">
              <a:rPr lang="en-US"/>
              <a:pPr>
                <a:defRPr/>
              </a:pPr>
              <a:t>‹#›</a:t>
            </a:fld>
            <a:endParaRPr lang="en-US"/>
          </a:p>
        </p:txBody>
      </p:sp>
    </p:spTree>
    <p:extLst>
      <p:ext uri="{BB962C8B-B14F-4D97-AF65-F5344CB8AC3E}">
        <p14:creationId xmlns:p14="http://schemas.microsoft.com/office/powerpoint/2010/main" val="3533283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idx="2"/>
          </p:nvPr>
        </p:nvSpPr>
        <p:spPr bwMode="auto">
          <a:xfrm>
            <a:off x="1266825" y="727075"/>
            <a:ext cx="4781550" cy="3586163"/>
          </a:xfrm>
          <a:prstGeom prst="rect">
            <a:avLst/>
          </a:prstGeom>
          <a:noFill/>
          <a:ln w="12700">
            <a:noFill/>
            <a:miter lim="800000"/>
            <a:headEnd/>
            <a:tailEnd/>
          </a:ln>
          <a:extLst/>
        </p:spPr>
      </p:sp>
      <p:sp>
        <p:nvSpPr>
          <p:cNvPr id="2051" name="Rectangle 3"/>
          <p:cNvSpPr>
            <a:spLocks noGrp="1" noChangeArrowheads="1"/>
          </p:cNvSpPr>
          <p:nvPr>
            <p:ph type="body" sz="quarter" idx="3"/>
          </p:nvPr>
        </p:nvSpPr>
        <p:spPr bwMode="auto">
          <a:xfrm>
            <a:off x="682414" y="4798068"/>
            <a:ext cx="5946986" cy="4318598"/>
          </a:xfrm>
          <a:prstGeom prst="rect">
            <a:avLst/>
          </a:prstGeom>
          <a:noFill/>
          <a:ln w="12700">
            <a:noFill/>
            <a:miter lim="800000"/>
            <a:headEnd/>
            <a:tailEnd/>
          </a:ln>
          <a:effectLst/>
        </p:spPr>
        <p:txBody>
          <a:bodyPr vert="horz" wrap="square" lIns="96327" tIns="47319" rIns="96327" bIns="47319" numCol="1" anchor="t" anchorCtr="0" compatLnSpc="1">
            <a:prstTxWarp prst="textNoShape">
              <a:avLst/>
            </a:prstTxWarp>
          </a:bodyPr>
          <a:lstStyle/>
          <a:p>
            <a:pPr lvl="0"/>
            <a:r>
              <a:rPr lang="en-US" noProof="0" dirty="0" smtClean="0"/>
              <a:t>Click to edit Master text styles</a:t>
            </a:r>
          </a:p>
          <a:p>
            <a:pPr lvl="0"/>
            <a:r>
              <a:rPr lang="en-US" noProof="0" dirty="0" smtClean="0"/>
              <a:t>Second level</a:t>
            </a:r>
          </a:p>
          <a:p>
            <a:pPr lvl="0"/>
            <a:r>
              <a:rPr lang="en-US" noProof="0" dirty="0" smtClean="0"/>
              <a:t>Third level</a:t>
            </a:r>
          </a:p>
          <a:p>
            <a:pPr lvl="0"/>
            <a:r>
              <a:rPr lang="en-US" noProof="0" dirty="0" smtClean="0"/>
              <a:t>Fourth level</a:t>
            </a:r>
          </a:p>
          <a:p>
            <a:pPr lvl="0"/>
            <a:r>
              <a:rPr lang="en-US" noProof="0" dirty="0" smtClean="0"/>
              <a:t>Fifth level</a:t>
            </a:r>
          </a:p>
        </p:txBody>
      </p:sp>
      <p:sp>
        <p:nvSpPr>
          <p:cNvPr id="212996" name="Text Box 4"/>
          <p:cNvSpPr txBox="1">
            <a:spLocks noChangeArrowheads="1"/>
          </p:cNvSpPr>
          <p:nvPr/>
        </p:nvSpPr>
        <p:spPr bwMode="auto">
          <a:xfrm>
            <a:off x="1981200" y="9189264"/>
            <a:ext cx="2315751" cy="2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340" tIns="48670" rIns="97340" bIns="4867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n-US" sz="1000" dirty="0" smtClean="0">
                <a:latin typeface="Book Antiqua" pitchFamily="18" charset="0"/>
                <a:cs typeface="Arial" pitchFamily="34" charset="0"/>
              </a:rPr>
              <a:t>Northwest Energy Efficiency Council</a:t>
            </a:r>
          </a:p>
        </p:txBody>
      </p:sp>
      <p:sp>
        <p:nvSpPr>
          <p:cNvPr id="212997" name="Text Box 5"/>
          <p:cNvSpPr txBox="1">
            <a:spLocks noChangeArrowheads="1"/>
          </p:cNvSpPr>
          <p:nvPr/>
        </p:nvSpPr>
        <p:spPr bwMode="auto">
          <a:xfrm>
            <a:off x="609600" y="9121732"/>
            <a:ext cx="196426" cy="48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340" tIns="48670" rIns="97340" bIns="4867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endParaRPr lang="en-US" smtClean="0"/>
          </a:p>
        </p:txBody>
      </p:sp>
      <p:pic>
        <p:nvPicPr>
          <p:cNvPr id="22733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814" y="9209521"/>
            <a:ext cx="587586" cy="26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3"/>
          <p:cNvSpPr txBox="1">
            <a:spLocks noChangeArrowheads="1"/>
          </p:cNvSpPr>
          <p:nvPr/>
        </p:nvSpPr>
        <p:spPr bwMode="auto">
          <a:xfrm>
            <a:off x="553720" y="228600"/>
            <a:ext cx="6259002" cy="304800"/>
          </a:xfrm>
          <a:prstGeom prst="rect">
            <a:avLst/>
          </a:prstGeom>
          <a:noFill/>
          <a:ln w="12700">
            <a:noFill/>
            <a:miter lim="800000"/>
            <a:headEnd/>
            <a:tailEnd/>
          </a:ln>
          <a:effectLst/>
        </p:spPr>
        <p:txBody>
          <a:bodyPr vert="horz" wrap="square" lIns="96327" tIns="47319" rIns="96327" bIns="47319" numCol="1" anchor="t" anchorCtr="0" compatLnSpc="1">
            <a:prstTxWarp prst="textNoShape">
              <a:avLst/>
            </a:prstTxWarp>
          </a:bodyPr>
          <a:lstStyle>
            <a:lvl1pPr algn="just"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i="0" dirty="0" smtClean="0">
                <a:latin typeface="+mj-lt"/>
              </a:rPr>
              <a:t>BOC 1012 High Performance Heating &amp; Cooling Equipment and Energy Savings through Energy Recovery</a:t>
            </a:r>
            <a:endParaRPr lang="en-US" sz="1000" i="0" dirty="0">
              <a:latin typeface="+mj-lt"/>
            </a:endParaRPr>
          </a:p>
        </p:txBody>
      </p:sp>
      <p:cxnSp>
        <p:nvCxnSpPr>
          <p:cNvPr id="6" name="Straight Connector 5"/>
          <p:cNvCxnSpPr/>
          <p:nvPr/>
        </p:nvCxnSpPr>
        <p:spPr>
          <a:xfrm>
            <a:off x="673948" y="457200"/>
            <a:ext cx="5955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p:nvSpPr>
        <p:spPr bwMode="auto">
          <a:xfrm>
            <a:off x="609600" y="9196621"/>
            <a:ext cx="912172" cy="2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340" tIns="48670" rIns="97340" bIns="4867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n-US" sz="1000" dirty="0" smtClean="0">
                <a:latin typeface="Book Antiqua" pitchFamily="18" charset="0"/>
                <a:cs typeface="Book Antiqua"/>
              </a:rPr>
              <a:t>© 2012</a:t>
            </a:r>
            <a:r>
              <a:rPr lang="en-US" sz="1000" baseline="0" dirty="0" smtClean="0">
                <a:latin typeface="Book Antiqua" pitchFamily="18" charset="0"/>
                <a:cs typeface="Book Antiqua"/>
              </a:rPr>
              <a:t> -2015</a:t>
            </a:r>
            <a:endParaRPr lang="en-US" sz="1000" dirty="0" smtClean="0">
              <a:latin typeface="Book Antiqua" pitchFamily="18" charset="0"/>
              <a:cs typeface="Book Antiqua"/>
            </a:endParaRPr>
          </a:p>
        </p:txBody>
      </p:sp>
    </p:spTree>
    <p:extLst>
      <p:ext uri="{BB962C8B-B14F-4D97-AF65-F5344CB8AC3E}">
        <p14:creationId xmlns:p14="http://schemas.microsoft.com/office/powerpoint/2010/main" val="3882148922"/>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1200" kern="1200">
        <a:solidFill>
          <a:schemeClr val="tx1"/>
        </a:solidFill>
        <a:latin typeface="Book Antiqua"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028"/>
          <a:stretch/>
        </p:blipFill>
        <p:spPr bwMode="auto">
          <a:xfrm>
            <a:off x="655320" y="199550"/>
            <a:ext cx="5974080" cy="20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731521" y="2855713"/>
            <a:ext cx="5781977" cy="1088775"/>
          </a:xfrm>
          <a:prstGeom prst="rect">
            <a:avLst/>
          </a:prstGeom>
        </p:spPr>
        <p:txBody>
          <a:bodyPr lIns="97340" tIns="48670" rIns="97340" bIns="4867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BOC 1012 </a:t>
            </a:r>
            <a:br>
              <a:rPr lang="en-US" sz="1800" b="1" dirty="0"/>
            </a:br>
            <a:r>
              <a:rPr lang="en-US" sz="1800" b="1" dirty="0"/>
              <a:t>High Performance Heating &amp; Cooling Equipment and Energy Savings through Energy </a:t>
            </a:r>
            <a:r>
              <a:rPr lang="en-US" sz="1800" b="1" dirty="0" smtClean="0"/>
              <a:t>Recovery</a:t>
            </a:r>
          </a:p>
          <a:p>
            <a:r>
              <a:rPr lang="en-US" sz="1800" b="1" dirty="0" smtClean="0">
                <a:latin typeface="Book Antiqua" pitchFamily="18" charset="0"/>
                <a:cs typeface="Times New Roman" pitchFamily="18" charset="0"/>
              </a:rPr>
              <a:t>Edition 2.0</a:t>
            </a:r>
          </a:p>
          <a:p>
            <a:endParaRPr lang="en-US" sz="1800" b="1" dirty="0">
              <a:latin typeface="Book Antiqua" pitchFamily="18" charset="0"/>
              <a:cs typeface="Times New Roman" pitchFamily="18" charset="0"/>
            </a:endParaRPr>
          </a:p>
          <a:p>
            <a:r>
              <a:rPr lang="en-US" sz="1800" b="1" dirty="0" smtClean="0">
                <a:latin typeface="Book Antiqua" pitchFamily="18" charset="0"/>
                <a:cs typeface="Times New Roman" pitchFamily="18" charset="0"/>
              </a:rPr>
              <a:t>Appendix of Supplemental Reading </a:t>
            </a:r>
            <a:endParaRPr lang="en-US" sz="1800" b="1" dirty="0">
              <a:latin typeface="Book Antiqua" pitchFamily="18" charset="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Book Antiqua" pitchFamily="18" charset="0"/>
              </a:rPr>
              <a:t>Including incentives and tax credits in your cost analysis can result in faster payback of the costs associated with energy recovery. Determine what incentives for energy recovery are available in your area with the use of energy recovery by visiting the website http://www.dsireusa.org/.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Book Antiqua" pitchFamily="18" charset="0"/>
              </a:rPr>
              <a:t>In some cases, the incentive for installing energy recovery equipment may be compensation for a portion of the project cost. In other cases, the incentive may be based on the amount of energy saved. Determining how much energy an energy recovery system saves usually has to be done with a custom energy saving calculation or energy model. Some agencies and utilities have a calculator tool that can be used to quickly estimate the energy savings and incentive.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Book Antiqua"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41852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438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Book Antiqua" pitchFamily="18" charset="0"/>
              </a:rPr>
              <a:t>Although there is benefit from saving energy regardless of cost, it makes financial sense to install energy recovery equipment only when it proves to be cost effective. Energy savings from the equipment will have to be weighed against all of the costs associated with its use. </a:t>
            </a:r>
          </a:p>
          <a:p>
            <a:endParaRPr lang="en-US" dirty="0" smtClean="0">
              <a:latin typeface="Book Antiqua" pitchFamily="18" charset="0"/>
            </a:endParaRPr>
          </a:p>
          <a:p>
            <a:r>
              <a:rPr lang="en-US" dirty="0" smtClean="0">
                <a:latin typeface="Book Antiqua" pitchFamily="18" charset="0"/>
              </a:rPr>
              <a:t>Recovering and using energy that has already been used by your building can be considered “free” energy. However, this process typically incurs some cost, and there are many factors that have to be considered when determining what the total costs are. Performing a life cycle cost analysis considers all of the benefits and costs associated with the equipment and is useful when evaluating the cost effectiveness of an energy recovery system.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r>
              <a:rPr lang="en-US" dirty="0"/>
              <a:t>Manufacturers publish data about the effectiveness of their energy recovery equipment. Published data suggests these values can range from 50% to 85%, depending on what type of energy recovery it is.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most obvious costs of installing energy recovery equipment include what you would have to pay a contractor to install it. This would include all of the necessary equipment, as well as their labor charges. In addition to these costs, there are others:</a:t>
            </a:r>
          </a:p>
          <a:p>
            <a:pPr marL="237127" indent="-237127">
              <a:buFont typeface="+mj-lt"/>
              <a:buAutoNum type="arabicPeriod"/>
              <a:defRPr/>
            </a:pPr>
            <a:r>
              <a:rPr lang="en-US" dirty="0" smtClean="0"/>
              <a:t>Costs to add controls to the equipment and tie into the building automation system</a:t>
            </a:r>
          </a:p>
          <a:p>
            <a:pPr marL="237127" indent="-237127">
              <a:buFont typeface="+mj-lt"/>
              <a:buAutoNum type="arabicPeriod"/>
              <a:defRPr/>
            </a:pPr>
            <a:r>
              <a:rPr lang="en-US" dirty="0" smtClean="0"/>
              <a:t>Costs of maintaining the equipment on a regular basis to ensure proper and efficient operation</a:t>
            </a:r>
          </a:p>
          <a:p>
            <a:pPr marL="237127" indent="-237127">
              <a:buFont typeface="+mj-lt"/>
              <a:buAutoNum type="arabicPeriod"/>
              <a:defRPr/>
            </a:pPr>
            <a:r>
              <a:rPr lang="en-US" dirty="0" smtClean="0"/>
              <a:t>Added energy costs from auxiliary equipment. Can include pump energy for runaround loop systems, and increased fan energy from additional pressure drop across heat exchanger(s).</a:t>
            </a:r>
          </a:p>
          <a:p>
            <a:pPr marL="237127" indent="-237127">
              <a:buFont typeface="+mj-lt"/>
              <a:buAutoNum type="arabicPeriod"/>
              <a:defRPr/>
            </a:pPr>
            <a:endParaRPr lang="en-US" dirty="0" smtClean="0"/>
          </a:p>
          <a:p>
            <a:pPr marL="237127" indent="-237127">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3" name="Notes Placeholder 2"/>
          <p:cNvSpPr>
            <a:spLocks noGrp="1"/>
          </p:cNvSpPr>
          <p:nvPr>
            <p:ph type="body" sz="quarter" idx="10"/>
          </p:nvPr>
        </p:nvSpPr>
        <p:spPr/>
        <p:txBody>
          <a:bodyPr/>
          <a:lstStyle/>
          <a:p>
            <a:r>
              <a:rPr lang="en-US" dirty="0"/>
              <a:t>Energy recovery can include added energy costs and depend on the energy recovery device used. For example, fixed plate energy recovery ventilators (shown) and energy wheels add a pressure drop to the system. This increases fan energy costs and may require an increase in fan motor size.</a:t>
            </a:r>
          </a:p>
          <a:p>
            <a:endParaRPr lang="en-US" dirty="0"/>
          </a:p>
          <a:p>
            <a:r>
              <a:rPr lang="en-US" dirty="0"/>
              <a:t>Runaround loop energy recovery requires the use of additional pumping energy. Although these add cost, the net benefit of recovering energy should outweigh the additional energy used to operate the energy recovery equipment.</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Book Antiqua" pitchFamily="18" charset="0"/>
            </a:endParaRPr>
          </a:p>
          <a:p>
            <a:r>
              <a:rPr lang="en-US" dirty="0" smtClean="0">
                <a:latin typeface="Book Antiqua" pitchFamily="18" charset="0"/>
              </a:rPr>
              <a:t>The net benefit of using energy recovery should outweigh the costs in order for it to be cost effective.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127" indent="-237127">
              <a:buFont typeface="Calibri" pitchFamily="34" charset="0"/>
              <a:buAutoNum type="arabicPeriod"/>
            </a:pPr>
            <a:endParaRPr lang="en-US" dirty="0" smtClean="0">
              <a:latin typeface="Book Antiqua" pitchFamily="18" charset="0"/>
            </a:endParaRPr>
          </a:p>
          <a:p>
            <a:pPr marL="237127" indent="-237127"/>
            <a:endParaRPr lang="en-US" dirty="0" smtClean="0">
              <a:latin typeface="Book Antiqua"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4324226"/>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xfrm>
            <a:off x="6629400" y="6477000"/>
            <a:ext cx="2057400" cy="228600"/>
          </a:xfrm>
          <a:prstGeom prst="rect">
            <a:avLst/>
          </a:prstGeom>
        </p:spPr>
        <p:txBody>
          <a:bodyPr/>
          <a:lstStyle>
            <a:lvl1pPr>
              <a:defRPr/>
            </a:lvl1pPr>
          </a:lstStyle>
          <a:p>
            <a:pPr>
              <a:defRPr/>
            </a:pPr>
            <a:fld id="{A6464657-BE1D-419F-A067-DBFB09898A71}" type="slidenum">
              <a:rPr lang="en-US"/>
              <a:pPr>
                <a:defRPr/>
              </a:pPr>
              <a:t>‹#›</a:t>
            </a:fld>
            <a:endParaRPr lang="en-US"/>
          </a:p>
        </p:txBody>
      </p:sp>
    </p:spTree>
    <p:extLst>
      <p:ext uri="{BB962C8B-B14F-4D97-AF65-F5344CB8AC3E}">
        <p14:creationId xmlns:p14="http://schemas.microsoft.com/office/powerpoint/2010/main" val="266407982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0382865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16088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47650"/>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Line 5"/>
          <p:cNvSpPr>
            <a:spLocks noChangeShapeType="1"/>
          </p:cNvSpPr>
          <p:nvPr/>
        </p:nvSpPr>
        <p:spPr bwMode="auto">
          <a:xfrm>
            <a:off x="381000" y="1371600"/>
            <a:ext cx="8178800" cy="0"/>
          </a:xfrm>
          <a:prstGeom prst="line">
            <a:avLst/>
          </a:prstGeom>
          <a:noFill/>
          <a:ln w="50800">
            <a:solidFill>
              <a:srgbClr val="FE9B0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2600" y="224484"/>
            <a:ext cx="1727200" cy="1070916"/>
          </a:xfrm>
          <a:prstGeom prst="rect">
            <a:avLst/>
          </a:prstGeom>
        </p:spPr>
      </p:pic>
      <p:sp>
        <p:nvSpPr>
          <p:cNvPr id="3" name="TextBox 2"/>
          <p:cNvSpPr txBox="1"/>
          <p:nvPr userDrawn="1"/>
        </p:nvSpPr>
        <p:spPr>
          <a:xfrm>
            <a:off x="-1371600" y="6553200"/>
            <a:ext cx="1343378" cy="307777"/>
          </a:xfrm>
          <a:prstGeom prst="rect">
            <a:avLst/>
          </a:prstGeom>
          <a:noFill/>
        </p:spPr>
        <p:txBody>
          <a:bodyPr wrap="square" rtlCol="0">
            <a:spAutoFit/>
          </a:bodyPr>
          <a:lstStyle/>
          <a:p>
            <a:r>
              <a:rPr lang="en-US" sz="1400" dirty="0" smtClean="0"/>
              <a:t>© 2015 NEEC</a:t>
            </a:r>
            <a:endParaRPr lang="en-US" sz="1400" dirty="0"/>
          </a:p>
        </p:txBody>
      </p:sp>
    </p:spTree>
  </p:cSld>
  <p:clrMap bg1="lt1" tx1="dk1" bg2="lt2" tx2="dk2" accent1="accent1" accent2="accent2" accent3="accent3" accent4="accent4" accent5="accent5" accent6="accent6" hlink="hlink" folHlink="folHlink"/>
  <p:sldLayoutIdLst>
    <p:sldLayoutId id="2147484014" r:id="rId1"/>
    <p:sldLayoutId id="2147484019" r:id="rId2"/>
    <p:sldLayoutId id="2147484020" r:id="rId3"/>
    <p:sldLayoutId id="2147484032" r:id="rId4"/>
  </p:sldLayoutIdLst>
  <p:transition>
    <p:wipe dir="r"/>
  </p:transition>
  <p:timing>
    <p:tnLst>
      <p:par>
        <p:cTn id="1" dur="indefinite" restart="never" nodeType="tmRoot"/>
      </p:par>
    </p:tnLst>
  </p:timing>
  <p:hf hdr="0" ftr="0" dt="0"/>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pitchFamily="34" charset="0"/>
        </a:defRPr>
      </a:lvl2pPr>
      <a:lvl3pPr algn="l" rtl="0" eaLnBrk="1" fontAlgn="base" hangingPunct="1">
        <a:spcBef>
          <a:spcPct val="0"/>
        </a:spcBef>
        <a:spcAft>
          <a:spcPct val="0"/>
        </a:spcAft>
        <a:defRPr sz="4000" b="1">
          <a:solidFill>
            <a:schemeClr val="tx2"/>
          </a:solidFill>
          <a:latin typeface="Arial" pitchFamily="34" charset="0"/>
        </a:defRPr>
      </a:lvl3pPr>
      <a:lvl4pPr algn="l" rtl="0" eaLnBrk="1" fontAlgn="base" hangingPunct="1">
        <a:spcBef>
          <a:spcPct val="0"/>
        </a:spcBef>
        <a:spcAft>
          <a:spcPct val="0"/>
        </a:spcAft>
        <a:defRPr sz="4000" b="1">
          <a:solidFill>
            <a:schemeClr val="tx2"/>
          </a:solidFill>
          <a:latin typeface="Arial" pitchFamily="34" charset="0"/>
        </a:defRPr>
      </a:lvl4pPr>
      <a:lvl5pPr algn="l" rtl="0" eaLnBrk="1" fontAlgn="base" hangingPunct="1">
        <a:spcBef>
          <a:spcPct val="0"/>
        </a:spcBef>
        <a:spcAft>
          <a:spcPct val="0"/>
        </a:spcAft>
        <a:defRPr sz="4000" b="1">
          <a:solidFill>
            <a:schemeClr val="tx2"/>
          </a:solidFill>
          <a:latin typeface="Arial" pitchFamily="34" charset="0"/>
        </a:defRPr>
      </a:lvl5pPr>
      <a:lvl6pPr marL="457200" algn="l" rtl="0" eaLnBrk="1" fontAlgn="base" hangingPunct="1">
        <a:spcBef>
          <a:spcPct val="0"/>
        </a:spcBef>
        <a:spcAft>
          <a:spcPct val="0"/>
        </a:spcAft>
        <a:defRPr sz="4000" b="1">
          <a:solidFill>
            <a:schemeClr val="tx2"/>
          </a:solidFill>
          <a:latin typeface="Arial" pitchFamily="34" charset="0"/>
        </a:defRPr>
      </a:lvl6pPr>
      <a:lvl7pPr marL="914400" algn="l" rtl="0" eaLnBrk="1" fontAlgn="base" hangingPunct="1">
        <a:spcBef>
          <a:spcPct val="0"/>
        </a:spcBef>
        <a:spcAft>
          <a:spcPct val="0"/>
        </a:spcAft>
        <a:defRPr sz="4000" b="1">
          <a:solidFill>
            <a:schemeClr val="tx2"/>
          </a:solidFill>
          <a:latin typeface="Arial" pitchFamily="34" charset="0"/>
        </a:defRPr>
      </a:lvl7pPr>
      <a:lvl8pPr marL="1371600" algn="l" rtl="0" eaLnBrk="1" fontAlgn="base" hangingPunct="1">
        <a:spcBef>
          <a:spcPct val="0"/>
        </a:spcBef>
        <a:spcAft>
          <a:spcPct val="0"/>
        </a:spcAft>
        <a:defRPr sz="4000" b="1">
          <a:solidFill>
            <a:schemeClr val="tx2"/>
          </a:solidFill>
          <a:latin typeface="Arial" pitchFamily="34" charset="0"/>
        </a:defRPr>
      </a:lvl8pPr>
      <a:lvl9pPr marL="1828800" algn="l" rtl="0" eaLnBrk="1" fontAlgn="base" hangingPunct="1">
        <a:spcBef>
          <a:spcPct val="0"/>
        </a:spcBef>
        <a:spcAft>
          <a:spcPct val="0"/>
        </a:spcAft>
        <a:defRPr sz="4000" b="1">
          <a:solidFill>
            <a:schemeClr val="tx2"/>
          </a:solidFill>
          <a:latin typeface="Arial" pitchFamily="34" charset="0"/>
        </a:defRPr>
      </a:lvl9pPr>
    </p:titleStyle>
    <p:body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60000"/>
        <a:buFont typeface="Monotype Sorts" charset="2"/>
        <a:buChar char="n"/>
        <a:defRPr sz="2800">
          <a:solidFill>
            <a:schemeClr val="tx1"/>
          </a:solidFill>
          <a:latin typeface="+mn-lt"/>
        </a:defRPr>
      </a:lvl2pPr>
      <a:lvl3pPr marL="1085850" indent="-228600" algn="l" rtl="0" eaLnBrk="1" fontAlgn="base" hangingPunct="1">
        <a:spcBef>
          <a:spcPct val="20000"/>
        </a:spcBef>
        <a:spcAft>
          <a:spcPct val="0"/>
        </a:spcAft>
        <a:buClr>
          <a:srgbClr val="FF0000"/>
        </a:buClr>
        <a:buSzPct val="70000"/>
        <a:buFont typeface="Monotype Sorts" charset="2"/>
        <a:buChar char="l"/>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Times New Roman" pitchFamily="18" charset="0"/>
        </a:defRPr>
      </a:lvl4pPr>
      <a:lvl5pPr marL="1771650" indent="-228600" algn="l" rtl="0" eaLnBrk="1" fontAlgn="base" hangingPunct="1">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Times New Roman" pitchFamily="18" charset="0"/>
        </a:defRPr>
      </a:lvl6pPr>
      <a:lvl7pPr marL="2686050" indent="-228600" algn="l" rtl="0" eaLnBrk="1" fontAlgn="base" hangingPunct="1">
        <a:spcBef>
          <a:spcPct val="20000"/>
        </a:spcBef>
        <a:spcAft>
          <a:spcPct val="0"/>
        </a:spcAft>
        <a:buChar char="»"/>
        <a:defRPr sz="2000">
          <a:solidFill>
            <a:schemeClr val="tx1"/>
          </a:solidFill>
          <a:latin typeface="Times New Roman" pitchFamily="18" charset="0"/>
        </a:defRPr>
      </a:lvl7pPr>
      <a:lvl8pPr marL="3143250" indent="-228600" algn="l" rtl="0" eaLnBrk="1" fontAlgn="base" hangingPunct="1">
        <a:spcBef>
          <a:spcPct val="20000"/>
        </a:spcBef>
        <a:spcAft>
          <a:spcPct val="0"/>
        </a:spcAft>
        <a:buChar char="»"/>
        <a:defRPr sz="2000">
          <a:solidFill>
            <a:schemeClr val="tx1"/>
          </a:solidFill>
          <a:latin typeface="Times New Roman" pitchFamily="18" charset="0"/>
        </a:defRPr>
      </a:lvl8pPr>
      <a:lvl9pPr marL="360045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energydesignresources.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ashrae.org/" TargetMode="External"/><Relationship Id="rId4" Type="http://schemas.openxmlformats.org/officeDocument/2006/relationships/hyperlink" Target="http://www.dsireus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572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2"/>
          <p:cNvSpPr>
            <a:spLocks noGrp="1" noChangeArrowheads="1"/>
          </p:cNvSpPr>
          <p:nvPr>
            <p:ph type="title"/>
          </p:nvPr>
        </p:nvSpPr>
        <p:spPr>
          <a:xfrm>
            <a:off x="152400" y="2667000"/>
            <a:ext cx="8763000" cy="1828800"/>
          </a:xfrm>
        </p:spPr>
        <p:txBody>
          <a:bodyPr/>
          <a:lstStyle/>
          <a:p>
            <a:pPr algn="ctr"/>
            <a:r>
              <a:rPr lang="en-US" sz="2800" dirty="0">
                <a:solidFill>
                  <a:schemeClr val="tx1"/>
                </a:solidFill>
              </a:rPr>
              <a:t>BOC 1012 </a:t>
            </a:r>
            <a:br>
              <a:rPr lang="en-US" sz="2800" dirty="0">
                <a:solidFill>
                  <a:schemeClr val="tx1"/>
                </a:solidFill>
              </a:rPr>
            </a:br>
            <a:r>
              <a:rPr lang="en-US" sz="2800" dirty="0"/>
              <a:t>High Performance Heating &amp; Cooling Equipment and Energy Savings through Energy </a:t>
            </a:r>
            <a:r>
              <a:rPr lang="en-US" sz="2800" dirty="0" smtClean="0"/>
              <a:t>Recovery</a:t>
            </a:r>
            <a:br>
              <a:rPr lang="en-US" sz="2800" dirty="0" smtClean="0"/>
            </a:br>
            <a:r>
              <a:rPr lang="en-US" sz="2400" b="0" dirty="0" smtClean="0"/>
              <a:t>Edition 2.0</a:t>
            </a:r>
            <a:endParaRPr lang="en-US" sz="2000" b="0" dirty="0" smtClean="0">
              <a:solidFill>
                <a:schemeClr val="tx1"/>
              </a:solidFill>
            </a:endParaRPr>
          </a:p>
        </p:txBody>
      </p:sp>
      <p:sp>
        <p:nvSpPr>
          <p:cNvPr id="5" name="Rectangle 4"/>
          <p:cNvSpPr/>
          <p:nvPr/>
        </p:nvSpPr>
        <p:spPr>
          <a:xfrm>
            <a:off x="1066800" y="4724400"/>
            <a:ext cx="7239000" cy="1200328"/>
          </a:xfrm>
          <a:prstGeom prst="rect">
            <a:avLst/>
          </a:prstGeom>
        </p:spPr>
        <p:txBody>
          <a:bodyPr wrap="square">
            <a:spAutoFit/>
          </a:bodyPr>
          <a:lstStyle/>
          <a:p>
            <a:pPr algn="ctr"/>
            <a:r>
              <a:rPr lang="en-US" b="1" spc="300" dirty="0" smtClean="0">
                <a:latin typeface="Book Antiqua" pitchFamily="18" charset="0"/>
                <a:cs typeface="Times New Roman" pitchFamily="18" charset="0"/>
              </a:rPr>
              <a:t>APPENDIX </a:t>
            </a:r>
          </a:p>
          <a:p>
            <a:pPr algn="ctr"/>
            <a:r>
              <a:rPr lang="en-US" b="1" spc="300" dirty="0" smtClean="0">
                <a:latin typeface="Book Antiqua" pitchFamily="18" charset="0"/>
                <a:cs typeface="Times New Roman" pitchFamily="18" charset="0"/>
              </a:rPr>
              <a:t>OF </a:t>
            </a:r>
          </a:p>
          <a:p>
            <a:pPr algn="ctr"/>
            <a:r>
              <a:rPr lang="en-US" b="1" spc="300" dirty="0" smtClean="0">
                <a:latin typeface="Book Antiqua" pitchFamily="18" charset="0"/>
                <a:cs typeface="Times New Roman" pitchFamily="18" charset="0"/>
              </a:rPr>
              <a:t>SUPPLEMENTAL READING </a:t>
            </a:r>
            <a:endParaRPr lang="en-US" b="1" spc="300" dirty="0">
              <a:latin typeface="Book Antiqua" pitchFamily="18" charset="0"/>
              <a:cs typeface="Times New Roman" pitchFamily="18" charset="0"/>
            </a:endParaRPr>
          </a:p>
        </p:txBody>
      </p:sp>
    </p:spTree>
    <p:extLst>
      <p:ext uri="{BB962C8B-B14F-4D97-AF65-F5344CB8AC3E}">
        <p14:creationId xmlns:p14="http://schemas.microsoft.com/office/powerpoint/2010/main" val="36081121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Financial Considerations</a:t>
            </a:r>
          </a:p>
        </p:txBody>
      </p:sp>
      <p:sp>
        <p:nvSpPr>
          <p:cNvPr id="48131" name="Content Placeholder 2"/>
          <p:cNvSpPr>
            <a:spLocks noGrp="1"/>
          </p:cNvSpPr>
          <p:nvPr>
            <p:ph idx="1"/>
          </p:nvPr>
        </p:nvSpPr>
        <p:spPr/>
        <p:txBody>
          <a:bodyPr/>
          <a:lstStyle/>
          <a:p>
            <a:r>
              <a:rPr lang="en-US" sz="2400" dirty="0" smtClean="0"/>
              <a:t>Utility incentives and tax credits</a:t>
            </a:r>
          </a:p>
          <a:p>
            <a:pPr>
              <a:buFontTx/>
              <a:buChar char="•"/>
            </a:pPr>
            <a:r>
              <a:rPr lang="en-US" sz="2400" dirty="0" smtClean="0"/>
              <a:t>As an added incentive to install energy recovery equipment in your facility, there are cash incentives and tax credits available in many states.</a:t>
            </a:r>
          </a:p>
          <a:p>
            <a:pPr>
              <a:buFontTx/>
              <a:buChar char="•"/>
            </a:pPr>
            <a:r>
              <a:rPr lang="en-US" sz="2400" dirty="0" smtClean="0"/>
              <a:t>Usually based on $/kWh and/or $/</a:t>
            </a:r>
            <a:r>
              <a:rPr lang="en-US" sz="2400" dirty="0" err="1" smtClean="0"/>
              <a:t>therms</a:t>
            </a:r>
            <a:r>
              <a:rPr lang="en-US" sz="2400" dirty="0" smtClean="0"/>
              <a:t> saved</a:t>
            </a:r>
          </a:p>
          <a:p>
            <a:pPr>
              <a:buFontTx/>
              <a:buChar char="•"/>
            </a:pPr>
            <a:r>
              <a:rPr lang="en-US" sz="2400" dirty="0" smtClean="0"/>
              <a:t>When incentives are included in the cost benefit calculation, payback times can be much shorter.</a:t>
            </a:r>
          </a:p>
          <a:p>
            <a:endParaRPr lang="en-US" dirty="0" smtClean="0"/>
          </a:p>
        </p:txBody>
      </p:sp>
    </p:spTree>
    <p:extLst>
      <p:ext uri="{BB962C8B-B14F-4D97-AF65-F5344CB8AC3E}">
        <p14:creationId xmlns:p14="http://schemas.microsoft.com/office/powerpoint/2010/main" val="99563375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Financial Considerations</a:t>
            </a:r>
          </a:p>
        </p:txBody>
      </p:sp>
      <p:sp>
        <p:nvSpPr>
          <p:cNvPr id="49155" name="Content Placeholder 2"/>
          <p:cNvSpPr>
            <a:spLocks noGrp="1"/>
          </p:cNvSpPr>
          <p:nvPr>
            <p:ph idx="1"/>
          </p:nvPr>
        </p:nvSpPr>
        <p:spPr/>
        <p:txBody>
          <a:bodyPr/>
          <a:lstStyle/>
          <a:p>
            <a:r>
              <a:rPr lang="en-US" sz="2400" dirty="0" smtClean="0"/>
              <a:t>Utility incentives and tax credits</a:t>
            </a:r>
          </a:p>
          <a:p>
            <a:pPr>
              <a:buFontTx/>
              <a:buChar char="•"/>
            </a:pPr>
            <a:r>
              <a:rPr lang="en-US" sz="2400" dirty="0" smtClean="0"/>
              <a:t>Usually require a customized energy saving calculation or energy model to determine the energy saved</a:t>
            </a:r>
          </a:p>
          <a:p>
            <a:pPr>
              <a:buFontTx/>
              <a:buChar char="•"/>
            </a:pPr>
            <a:r>
              <a:rPr lang="en-US" sz="2400" dirty="0" smtClean="0"/>
              <a:t>Some agencies have a calculator that can quickly be used to calculate energy savings</a:t>
            </a:r>
          </a:p>
          <a:p>
            <a:endParaRPr lang="en-US" dirty="0" smtClean="0"/>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4195763"/>
            <a:ext cx="22447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4"/>
          <p:cNvSpPr>
            <a:spLocks noChangeArrowheads="1"/>
          </p:cNvSpPr>
          <p:nvPr/>
        </p:nvSpPr>
        <p:spPr bwMode="auto">
          <a:xfrm>
            <a:off x="5967413" y="6396038"/>
            <a:ext cx="3176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cs typeface="Book Antiqua"/>
              </a:rPr>
              <a:t>Photo: </a:t>
            </a:r>
            <a:r>
              <a:rPr lang="en-US" sz="800" dirty="0" err="1">
                <a:cs typeface="Book Antiqua"/>
              </a:rPr>
              <a:t>www.saveonphone.com</a:t>
            </a:r>
            <a:endParaRPr lang="en-US" sz="800" dirty="0">
              <a:cs typeface="Book Antiqua"/>
            </a:endParaRPr>
          </a:p>
        </p:txBody>
      </p:sp>
    </p:spTree>
    <p:extLst>
      <p:ext uri="{BB962C8B-B14F-4D97-AF65-F5344CB8AC3E}">
        <p14:creationId xmlns:p14="http://schemas.microsoft.com/office/powerpoint/2010/main" val="130075444"/>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Resources</a:t>
            </a:r>
          </a:p>
        </p:txBody>
      </p:sp>
      <p:sp>
        <p:nvSpPr>
          <p:cNvPr id="59395" name="Content Placeholder 2"/>
          <p:cNvSpPr>
            <a:spLocks noGrp="1"/>
          </p:cNvSpPr>
          <p:nvPr>
            <p:ph idx="1"/>
          </p:nvPr>
        </p:nvSpPr>
        <p:spPr/>
        <p:txBody>
          <a:bodyPr/>
          <a:lstStyle/>
          <a:p>
            <a:pPr>
              <a:buFontTx/>
              <a:buChar char="•"/>
            </a:pPr>
            <a:r>
              <a:rPr lang="en-US" dirty="0" smtClean="0"/>
              <a:t>Energy Design Resources: </a:t>
            </a:r>
            <a:r>
              <a:rPr lang="en-US" dirty="0" smtClean="0">
                <a:solidFill>
                  <a:srgbClr val="0070C0"/>
                </a:solidFill>
                <a:hlinkClick r:id="rId3"/>
              </a:rPr>
              <a:t>http://www.energydesignresources.com/</a:t>
            </a:r>
            <a:endParaRPr lang="en-US" dirty="0" smtClean="0">
              <a:solidFill>
                <a:srgbClr val="0070C0"/>
              </a:solidFill>
            </a:endParaRPr>
          </a:p>
          <a:p>
            <a:pPr>
              <a:buFontTx/>
              <a:buChar char="•"/>
            </a:pPr>
            <a:r>
              <a:rPr lang="en-US" dirty="0" smtClean="0"/>
              <a:t>Database of State Incentives for Renewables and Efficiency: </a:t>
            </a:r>
            <a:r>
              <a:rPr lang="en-US" dirty="0" smtClean="0">
                <a:hlinkClick r:id="rId4"/>
              </a:rPr>
              <a:t>http://www.dsireusa.org/</a:t>
            </a:r>
            <a:endParaRPr lang="en-US" dirty="0" smtClean="0"/>
          </a:p>
          <a:p>
            <a:pPr>
              <a:buFontTx/>
              <a:buChar char="•"/>
            </a:pPr>
            <a:r>
              <a:rPr lang="en-US" dirty="0" smtClean="0"/>
              <a:t>ASHRAE Handbook–HVAC Systems and Equipment: </a:t>
            </a:r>
            <a:r>
              <a:rPr lang="en-US" dirty="0" smtClean="0">
                <a:hlinkClick r:id="rId5"/>
              </a:rPr>
              <a:t>http://www.ashrae.org/</a:t>
            </a:r>
            <a:endParaRPr lang="en-US" dirty="0" smtClean="0"/>
          </a:p>
          <a:p>
            <a:pPr>
              <a:buFontTx/>
              <a:buChar char="•"/>
            </a:pPr>
            <a:endParaRPr lang="en-US" dirty="0" smtClean="0"/>
          </a:p>
        </p:txBody>
      </p:sp>
    </p:spTree>
    <p:extLst>
      <p:ext uri="{BB962C8B-B14F-4D97-AF65-F5344CB8AC3E}">
        <p14:creationId xmlns:p14="http://schemas.microsoft.com/office/powerpoint/2010/main" val="351176167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Appendix</a:t>
            </a:r>
            <a:endParaRPr lang="en-US" sz="4400" dirty="0"/>
          </a:p>
        </p:txBody>
      </p:sp>
      <p:sp>
        <p:nvSpPr>
          <p:cNvPr id="3" name="Content Placeholder 2"/>
          <p:cNvSpPr>
            <a:spLocks noGrp="1"/>
          </p:cNvSpPr>
          <p:nvPr>
            <p:ph idx="1"/>
          </p:nvPr>
        </p:nvSpPr>
        <p:spPr>
          <a:xfrm>
            <a:off x="381000" y="1828800"/>
            <a:ext cx="8077200" cy="4114800"/>
          </a:xfrm>
        </p:spPr>
        <p:txBody>
          <a:bodyPr/>
          <a:lstStyle/>
          <a:p>
            <a:r>
              <a:rPr lang="en-US" sz="1400" b="1" dirty="0" smtClean="0"/>
              <a:t>Heat </a:t>
            </a:r>
            <a:r>
              <a:rPr lang="en-US" sz="1400" b="1" dirty="0"/>
              <a:t>Recovery: Supplemental Reading			</a:t>
            </a:r>
            <a:r>
              <a:rPr lang="en-US" sz="1400" b="1" dirty="0" smtClean="0"/>
              <a:t>	B-1</a:t>
            </a:r>
            <a:endParaRPr lang="en-US" sz="1400" b="1" dirty="0"/>
          </a:p>
        </p:txBody>
      </p:sp>
    </p:spTree>
    <p:extLst>
      <p:ext uri="{BB962C8B-B14F-4D97-AF65-F5344CB8AC3E}">
        <p14:creationId xmlns:p14="http://schemas.microsoft.com/office/powerpoint/2010/main" val="52888973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276600"/>
            <a:ext cx="7772400" cy="676275"/>
          </a:xfrm>
        </p:spPr>
        <p:txBody>
          <a:bodyPr/>
          <a:lstStyle/>
          <a:p>
            <a:r>
              <a:rPr lang="en-US" dirty="0" smtClean="0"/>
              <a:t>Energy Recovery Systems</a:t>
            </a:r>
            <a:endParaRPr lang="en-US" dirty="0"/>
          </a:p>
        </p:txBody>
      </p:sp>
      <p:sp>
        <p:nvSpPr>
          <p:cNvPr id="5" name="Text Placeholder 4"/>
          <p:cNvSpPr>
            <a:spLocks noGrp="1"/>
          </p:cNvSpPr>
          <p:nvPr>
            <p:ph type="body" idx="1"/>
          </p:nvPr>
        </p:nvSpPr>
        <p:spPr>
          <a:xfrm>
            <a:off x="722313" y="4432300"/>
            <a:ext cx="7772400" cy="444500"/>
          </a:xfrm>
        </p:spPr>
        <p:txBody>
          <a:bodyPr/>
          <a:lstStyle/>
          <a:p>
            <a:r>
              <a:rPr lang="en-US" dirty="0" smtClean="0"/>
              <a:t>Supplemental Reading</a:t>
            </a:r>
            <a:endParaRPr lang="en-US" dirty="0"/>
          </a:p>
        </p:txBody>
      </p:sp>
    </p:spTree>
    <p:extLst>
      <p:ext uri="{BB962C8B-B14F-4D97-AF65-F5344CB8AC3E}">
        <p14:creationId xmlns:p14="http://schemas.microsoft.com/office/powerpoint/2010/main" val="111222158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Financial Considerations</a:t>
            </a:r>
          </a:p>
        </p:txBody>
      </p:sp>
      <p:sp>
        <p:nvSpPr>
          <p:cNvPr id="41987" name="Content Placeholder 2"/>
          <p:cNvSpPr>
            <a:spLocks noGrp="1"/>
          </p:cNvSpPr>
          <p:nvPr>
            <p:ph idx="1"/>
          </p:nvPr>
        </p:nvSpPr>
        <p:spPr>
          <a:xfrm>
            <a:off x="685800" y="1981200"/>
            <a:ext cx="7772400" cy="1009650"/>
          </a:xfrm>
        </p:spPr>
        <p:txBody>
          <a:bodyPr/>
          <a:lstStyle/>
          <a:p>
            <a:pPr marL="0" indent="4763"/>
            <a:r>
              <a:rPr lang="en-US" dirty="0" smtClean="0"/>
              <a:t>Installing energy recovery equipment makes financial sense when it proves to be cost effective.</a:t>
            </a: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3100388"/>
            <a:ext cx="4518025"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4"/>
          <p:cNvSpPr>
            <a:spLocks noChangeArrowheads="1"/>
          </p:cNvSpPr>
          <p:nvPr/>
        </p:nvSpPr>
        <p:spPr bwMode="auto">
          <a:xfrm>
            <a:off x="5083175" y="6313488"/>
            <a:ext cx="1168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cs typeface="Book Antiqua"/>
              </a:rPr>
              <a:t>Photo: </a:t>
            </a:r>
            <a:r>
              <a:rPr lang="en-US" sz="800" dirty="0" err="1">
                <a:cs typeface="Book Antiqua"/>
              </a:rPr>
              <a:t>jaipals.com</a:t>
            </a:r>
            <a:endParaRPr lang="en-US" sz="800" dirty="0">
              <a:cs typeface="Book Antiqua"/>
            </a:endParaRPr>
          </a:p>
        </p:txBody>
      </p:sp>
      <p:sp>
        <p:nvSpPr>
          <p:cNvPr id="41990" name="TextBox 5"/>
          <p:cNvSpPr txBox="1">
            <a:spLocks noChangeArrowheads="1"/>
          </p:cNvSpPr>
          <p:nvPr/>
        </p:nvSpPr>
        <p:spPr bwMode="auto">
          <a:xfrm>
            <a:off x="2782888" y="5510213"/>
            <a:ext cx="1350962"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dirty="0">
                <a:cs typeface="Book Antiqua"/>
              </a:rPr>
              <a:t>Savings</a:t>
            </a:r>
          </a:p>
        </p:txBody>
      </p:sp>
      <p:sp>
        <p:nvSpPr>
          <p:cNvPr id="41991" name="TextBox 6"/>
          <p:cNvSpPr txBox="1">
            <a:spLocks noChangeArrowheads="1"/>
          </p:cNvSpPr>
          <p:nvPr/>
        </p:nvSpPr>
        <p:spPr bwMode="auto">
          <a:xfrm>
            <a:off x="5448300" y="5473700"/>
            <a:ext cx="167957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dirty="0">
                <a:cs typeface="Book Antiqua"/>
              </a:rPr>
              <a:t>Total costs</a:t>
            </a:r>
          </a:p>
        </p:txBody>
      </p:sp>
    </p:spTree>
    <p:extLst>
      <p:ext uri="{BB962C8B-B14F-4D97-AF65-F5344CB8AC3E}">
        <p14:creationId xmlns:p14="http://schemas.microsoft.com/office/powerpoint/2010/main" val="381621281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Financial Considerations</a:t>
            </a:r>
          </a:p>
        </p:txBody>
      </p:sp>
      <p:sp>
        <p:nvSpPr>
          <p:cNvPr id="43011" name="Content Placeholder 2"/>
          <p:cNvSpPr>
            <a:spLocks noGrp="1"/>
          </p:cNvSpPr>
          <p:nvPr>
            <p:ph idx="1"/>
          </p:nvPr>
        </p:nvSpPr>
        <p:spPr>
          <a:xfrm>
            <a:off x="300038" y="2005013"/>
            <a:ext cx="4799012" cy="4114800"/>
          </a:xfrm>
        </p:spPr>
        <p:txBody>
          <a:bodyPr/>
          <a:lstStyle/>
          <a:p>
            <a:pPr marL="0" indent="4763">
              <a:defRPr/>
            </a:pPr>
            <a:r>
              <a:rPr lang="en-US" sz="2400" dirty="0" smtClean="0"/>
              <a:t>Cost effectiveness factors—expected efficiency vs. actual:</a:t>
            </a:r>
          </a:p>
          <a:p>
            <a:pPr>
              <a:buFontTx/>
              <a:buChar char="•"/>
              <a:defRPr/>
            </a:pPr>
            <a:r>
              <a:rPr lang="en-US" sz="2400" dirty="0" smtClean="0"/>
              <a:t>Published energy recovery efficiency data is considered “best case.”</a:t>
            </a:r>
          </a:p>
          <a:p>
            <a:pPr>
              <a:buFontTx/>
              <a:buChar char="•"/>
              <a:defRPr/>
            </a:pPr>
            <a:r>
              <a:rPr lang="en-US" sz="2400" dirty="0" smtClean="0"/>
              <a:t>Published efficiencies can be expected when equipment is properly maintained and clean.</a:t>
            </a:r>
          </a:p>
          <a:p>
            <a:pPr>
              <a:buFontTx/>
              <a:buChar char="•"/>
              <a:defRPr/>
            </a:pPr>
            <a:r>
              <a:rPr lang="en-US" sz="2400" dirty="0" smtClean="0"/>
              <a:t> Periodic functional testing of equipment should be performed to verify operation.</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l="12784" t="14854"/>
          <a:stretch>
            <a:fillRect/>
          </a:stretch>
        </p:blipFill>
        <p:spPr bwMode="auto">
          <a:xfrm>
            <a:off x="5302250" y="3976688"/>
            <a:ext cx="3221038"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4"/>
          <p:cNvSpPr>
            <a:spLocks noChangeArrowheads="1"/>
          </p:cNvSpPr>
          <p:nvPr/>
        </p:nvSpPr>
        <p:spPr bwMode="auto">
          <a:xfrm>
            <a:off x="6032500" y="6350000"/>
            <a:ext cx="2628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cs typeface="Book Antiqua"/>
              </a:rPr>
              <a:t>Photo: </a:t>
            </a:r>
            <a:r>
              <a:rPr lang="en-US" sz="800" dirty="0" err="1">
                <a:cs typeface="Book Antiqua"/>
              </a:rPr>
              <a:t>mikesandsappiosheatingandair.com</a:t>
            </a:r>
            <a:endParaRPr lang="en-US" sz="800" dirty="0">
              <a:cs typeface="Book Antiqua"/>
            </a:endParaRPr>
          </a:p>
        </p:txBody>
      </p:sp>
    </p:spTree>
    <p:extLst>
      <p:ext uri="{BB962C8B-B14F-4D97-AF65-F5344CB8AC3E}">
        <p14:creationId xmlns:p14="http://schemas.microsoft.com/office/powerpoint/2010/main" val="141194943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Financial Considerations</a:t>
            </a:r>
          </a:p>
        </p:txBody>
      </p:sp>
      <p:sp>
        <p:nvSpPr>
          <p:cNvPr id="44035" name="Content Placeholder 2"/>
          <p:cNvSpPr>
            <a:spLocks noGrp="1"/>
          </p:cNvSpPr>
          <p:nvPr>
            <p:ph idx="1"/>
          </p:nvPr>
        </p:nvSpPr>
        <p:spPr/>
        <p:txBody>
          <a:bodyPr/>
          <a:lstStyle/>
          <a:p>
            <a:pPr>
              <a:buFontTx/>
              <a:buChar char="•"/>
            </a:pPr>
            <a:r>
              <a:rPr lang="en-US" dirty="0"/>
              <a:t>Cost effectiveness factors</a:t>
            </a:r>
          </a:p>
          <a:p>
            <a:pPr lvl="1">
              <a:buFontTx/>
              <a:buChar char="•"/>
            </a:pPr>
            <a:r>
              <a:rPr lang="en-US" dirty="0"/>
              <a:t>Total cost of energy recovery</a:t>
            </a:r>
          </a:p>
          <a:p>
            <a:pPr lvl="2">
              <a:buFontTx/>
              <a:buChar char="•"/>
            </a:pPr>
            <a:r>
              <a:rPr lang="en-US" dirty="0" smtClean="0"/>
              <a:t>First cost of equipment, labor &amp; controls</a:t>
            </a:r>
          </a:p>
          <a:p>
            <a:pPr lvl="2">
              <a:buFontTx/>
              <a:buChar char="•"/>
            </a:pPr>
            <a:r>
              <a:rPr lang="en-US" dirty="0" smtClean="0"/>
              <a:t>Ongoing operations &amp; maintenance costs</a:t>
            </a:r>
          </a:p>
          <a:p>
            <a:pPr lvl="2">
              <a:buFontTx/>
              <a:buChar char="•"/>
            </a:pPr>
            <a:r>
              <a:rPr lang="en-US" dirty="0" smtClean="0"/>
              <a:t>Added energy costs</a:t>
            </a:r>
          </a:p>
          <a:p>
            <a:pPr lvl="1">
              <a:buFontTx/>
              <a:buChar char="•"/>
            </a:pPr>
            <a:endParaRPr lang="en-US" sz="2000" dirty="0" smtClean="0"/>
          </a:p>
          <a:p>
            <a:endParaRPr lang="en-US" dirty="0" smtClean="0"/>
          </a:p>
        </p:txBody>
      </p:sp>
    </p:spTree>
    <p:extLst>
      <p:ext uri="{BB962C8B-B14F-4D97-AF65-F5344CB8AC3E}">
        <p14:creationId xmlns:p14="http://schemas.microsoft.com/office/powerpoint/2010/main" val="332861051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Financial Considerations</a:t>
            </a:r>
          </a:p>
        </p:txBody>
      </p:sp>
      <p:sp>
        <p:nvSpPr>
          <p:cNvPr id="45059" name="Content Placeholder 2"/>
          <p:cNvSpPr>
            <a:spLocks noGrp="1"/>
          </p:cNvSpPr>
          <p:nvPr>
            <p:ph idx="1"/>
          </p:nvPr>
        </p:nvSpPr>
        <p:spPr>
          <a:xfrm>
            <a:off x="300038" y="1968500"/>
            <a:ext cx="4251325" cy="1338263"/>
          </a:xfrm>
        </p:spPr>
        <p:txBody>
          <a:bodyPr/>
          <a:lstStyle/>
          <a:p>
            <a:pPr marL="0" indent="4763"/>
            <a:r>
              <a:rPr lang="en-US" sz="2400" smtClean="0"/>
              <a:t>Net efficiency considers energy penalties such as increased pressure drop and pump energy.</a:t>
            </a: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3648075"/>
            <a:ext cx="3322638"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3" y="1858963"/>
            <a:ext cx="17526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1090" y="4086225"/>
            <a:ext cx="342106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6413" y="2516188"/>
            <a:ext cx="113188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Box 13"/>
          <p:cNvSpPr txBox="1">
            <a:spLocks noChangeArrowheads="1"/>
          </p:cNvSpPr>
          <p:nvPr/>
        </p:nvSpPr>
        <p:spPr bwMode="auto">
          <a:xfrm>
            <a:off x="5375275" y="3136900"/>
            <a:ext cx="83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eaLnBrk="1" hangingPunct="1"/>
            <a:r>
              <a:rPr lang="en-US" sz="2000" dirty="0">
                <a:cs typeface="Book Antiqua"/>
              </a:rPr>
              <a:t>kWh</a:t>
            </a:r>
          </a:p>
        </p:txBody>
      </p:sp>
      <p:sp>
        <p:nvSpPr>
          <p:cNvPr id="15" name="Striped Right Arrow 14"/>
          <p:cNvSpPr/>
          <p:nvPr/>
        </p:nvSpPr>
        <p:spPr bwMode="auto">
          <a:xfrm>
            <a:off x="6142038" y="3173413"/>
            <a:ext cx="1277937" cy="328612"/>
          </a:xfrm>
          <a:prstGeom prst="stripedRightArrow">
            <a:avLst/>
          </a:prstGeom>
          <a:solidFill>
            <a:schemeClr val="bg1"/>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Book Antiqua" pitchFamily="74" charset="0"/>
              <a:cs typeface="Book Antiqua"/>
            </a:endParaRPr>
          </a:p>
        </p:txBody>
      </p:sp>
      <p:sp>
        <p:nvSpPr>
          <p:cNvPr id="16" name="Striped Right Arrow 15"/>
          <p:cNvSpPr/>
          <p:nvPr/>
        </p:nvSpPr>
        <p:spPr bwMode="auto">
          <a:xfrm rot="5400000">
            <a:off x="5320507" y="3848894"/>
            <a:ext cx="839787" cy="365125"/>
          </a:xfrm>
          <a:prstGeom prst="stripedRightArrow">
            <a:avLst/>
          </a:prstGeom>
          <a:solidFill>
            <a:schemeClr val="bg1"/>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Book Antiqua" pitchFamily="74" charset="0"/>
              <a:cs typeface="Book Antiqua"/>
            </a:endParaRPr>
          </a:p>
        </p:txBody>
      </p:sp>
      <p:sp>
        <p:nvSpPr>
          <p:cNvPr id="45067" name="Rectangle 16"/>
          <p:cNvSpPr>
            <a:spLocks noChangeArrowheads="1"/>
          </p:cNvSpPr>
          <p:nvPr/>
        </p:nvSpPr>
        <p:spPr bwMode="auto">
          <a:xfrm>
            <a:off x="4279900" y="2151063"/>
            <a:ext cx="1497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cs typeface="Book Antiqua"/>
              </a:rPr>
              <a:t>Photo: </a:t>
            </a:r>
            <a:r>
              <a:rPr lang="en-US" sz="800" dirty="0" err="1">
                <a:cs typeface="Book Antiqua"/>
              </a:rPr>
              <a:t>todayifoundout.com</a:t>
            </a:r>
            <a:endParaRPr lang="en-US" sz="800" dirty="0">
              <a:cs typeface="Book Antiqua"/>
            </a:endParaRPr>
          </a:p>
        </p:txBody>
      </p:sp>
      <p:sp>
        <p:nvSpPr>
          <p:cNvPr id="45068" name="Rectangle 18"/>
          <p:cNvSpPr>
            <a:spLocks noChangeArrowheads="1"/>
          </p:cNvSpPr>
          <p:nvPr/>
        </p:nvSpPr>
        <p:spPr bwMode="auto">
          <a:xfrm>
            <a:off x="6981825" y="6313488"/>
            <a:ext cx="1131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cs typeface="Book Antiqua"/>
              </a:rPr>
              <a:t>Photo: PECI </a:t>
            </a:r>
          </a:p>
        </p:txBody>
      </p:sp>
      <p:sp>
        <p:nvSpPr>
          <p:cNvPr id="45069" name="Rectangle 19"/>
          <p:cNvSpPr>
            <a:spLocks noChangeArrowheads="1"/>
          </p:cNvSpPr>
          <p:nvPr/>
        </p:nvSpPr>
        <p:spPr bwMode="auto">
          <a:xfrm>
            <a:off x="7091363" y="4232275"/>
            <a:ext cx="1131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cs typeface="Book Antiqua"/>
              </a:rPr>
              <a:t>Photo: PECI</a:t>
            </a:r>
          </a:p>
        </p:txBody>
      </p:sp>
    </p:spTree>
    <p:extLst>
      <p:ext uri="{BB962C8B-B14F-4D97-AF65-F5344CB8AC3E}">
        <p14:creationId xmlns:p14="http://schemas.microsoft.com/office/powerpoint/2010/main" val="126519462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Financial Considerations</a:t>
            </a:r>
          </a:p>
        </p:txBody>
      </p:sp>
      <p:sp>
        <p:nvSpPr>
          <p:cNvPr id="46083" name="Content Placeholder 2"/>
          <p:cNvSpPr>
            <a:spLocks noGrp="1"/>
          </p:cNvSpPr>
          <p:nvPr>
            <p:ph idx="1"/>
          </p:nvPr>
        </p:nvSpPr>
        <p:spPr>
          <a:xfrm>
            <a:off x="300038" y="1968500"/>
            <a:ext cx="8105775" cy="3359150"/>
          </a:xfrm>
        </p:spPr>
        <p:txBody>
          <a:bodyPr/>
          <a:lstStyle/>
          <a:p>
            <a:pPr>
              <a:buFontTx/>
              <a:buChar char="•"/>
            </a:pPr>
            <a:r>
              <a:rPr lang="en-US" smtClean="0"/>
              <a:t>Now consider the benefits!</a:t>
            </a:r>
          </a:p>
          <a:p>
            <a:pPr lvl="1">
              <a:buFontTx/>
              <a:buChar char="•"/>
            </a:pPr>
            <a:r>
              <a:rPr lang="en-US" sz="2800" smtClean="0"/>
              <a:t>Continued reduction in energy use for life of the equipment</a:t>
            </a:r>
          </a:p>
          <a:p>
            <a:pPr lvl="1">
              <a:buFontTx/>
              <a:buChar char="•"/>
            </a:pPr>
            <a:r>
              <a:rPr lang="en-US" sz="2800" smtClean="0"/>
              <a:t>Cost savings associated with downsized heating, cooling, humidification and dehumidification equipment</a:t>
            </a:r>
          </a:p>
          <a:p>
            <a:pPr lvl="1">
              <a:buFontTx/>
              <a:buChar char="•"/>
            </a:pPr>
            <a:endParaRPr lang="en-US" sz="2800" smtClean="0"/>
          </a:p>
          <a:p>
            <a:pPr lvl="1">
              <a:buFontTx/>
              <a:buChar char="•"/>
            </a:pPr>
            <a:endParaRPr lang="en-US" sz="2000" smtClean="0"/>
          </a:p>
        </p:txBody>
      </p:sp>
    </p:spTree>
    <p:extLst>
      <p:ext uri="{BB962C8B-B14F-4D97-AF65-F5344CB8AC3E}">
        <p14:creationId xmlns:p14="http://schemas.microsoft.com/office/powerpoint/2010/main" val="661278333"/>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538" y="2917825"/>
            <a:ext cx="730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p:cNvSpPr>
            <a:spLocks noGrp="1"/>
          </p:cNvSpPr>
          <p:nvPr>
            <p:ph type="title"/>
          </p:nvPr>
        </p:nvSpPr>
        <p:spPr/>
        <p:txBody>
          <a:bodyPr/>
          <a:lstStyle/>
          <a:p>
            <a:r>
              <a:rPr lang="en-US" dirty="0" smtClean="0"/>
              <a:t>Financial Considerations</a:t>
            </a:r>
          </a:p>
        </p:txBody>
      </p:sp>
      <p:sp>
        <p:nvSpPr>
          <p:cNvPr id="47108" name="Content Placeholder 2"/>
          <p:cNvSpPr>
            <a:spLocks noGrp="1"/>
          </p:cNvSpPr>
          <p:nvPr>
            <p:ph idx="1"/>
          </p:nvPr>
        </p:nvSpPr>
        <p:spPr>
          <a:xfrm>
            <a:off x="446088" y="1968500"/>
            <a:ext cx="8105775" cy="730250"/>
          </a:xfrm>
        </p:spPr>
        <p:txBody>
          <a:bodyPr/>
          <a:lstStyle/>
          <a:p>
            <a:r>
              <a:rPr lang="en-US" sz="2400" smtClean="0"/>
              <a:t>Net energy savings from using energy recovery device</a:t>
            </a:r>
          </a:p>
          <a:p>
            <a:endParaRPr lang="en-US" sz="2400" smtClean="0"/>
          </a:p>
        </p:txBody>
      </p:sp>
      <p:pic>
        <p:nvPicPr>
          <p:cNvPr id="44036" name="Picture 4"/>
          <p:cNvPicPr>
            <a:picLocks noChangeAspect="1" noChangeArrowheads="1"/>
          </p:cNvPicPr>
          <p:nvPr/>
        </p:nvPicPr>
        <p:blipFill>
          <a:blip r:embed="rId4"/>
          <a:srcRect/>
          <a:stretch>
            <a:fillRect/>
          </a:stretch>
        </p:blipFill>
        <p:spPr bwMode="auto">
          <a:xfrm>
            <a:off x="2600325" y="2698750"/>
            <a:ext cx="3651250" cy="2127250"/>
          </a:xfrm>
          <a:prstGeom prst="rect">
            <a:avLst/>
          </a:prstGeom>
          <a:noFill/>
          <a:ln w="38100">
            <a:solidFill>
              <a:schemeClr val="bg1">
                <a:lumMod val="85000"/>
              </a:schemeClr>
            </a:solidFill>
            <a:prstDash val="sysDot"/>
            <a:miter lim="800000"/>
            <a:headEnd/>
            <a:tailEnd/>
          </a:ln>
        </p:spPr>
      </p:pic>
      <p:sp>
        <p:nvSpPr>
          <p:cNvPr id="47110" name="Right Arrow 18"/>
          <p:cNvSpPr>
            <a:spLocks noChangeArrowheads="1"/>
          </p:cNvSpPr>
          <p:nvPr/>
        </p:nvSpPr>
        <p:spPr bwMode="auto">
          <a:xfrm>
            <a:off x="1651000" y="3684588"/>
            <a:ext cx="1131888" cy="292100"/>
          </a:xfrm>
          <a:prstGeom prst="rightArrow">
            <a:avLst>
              <a:gd name="adj1" fmla="val 50000"/>
              <a:gd name="adj2" fmla="val 49998"/>
            </a:avLst>
          </a:prstGeom>
          <a:solidFill>
            <a:srgbClr val="00B050"/>
          </a:solidFill>
          <a:ln w="12700" algn="ctr">
            <a:solidFill>
              <a:schemeClr val="tx1"/>
            </a:solidFill>
            <a:round/>
            <a:headEnd/>
            <a:tailEnd/>
          </a:ln>
        </p:spPr>
        <p:txBody>
          <a:bodyPr/>
          <a:lstStyle/>
          <a:p>
            <a:pPr eaLnBrk="0" hangingPunct="0"/>
            <a:endParaRPr lang="en-US" dirty="0">
              <a:cs typeface="Book Antiqua"/>
            </a:endParaRPr>
          </a:p>
        </p:txBody>
      </p:sp>
      <p:sp>
        <p:nvSpPr>
          <p:cNvPr id="47111" name="Right Arrow 19"/>
          <p:cNvSpPr>
            <a:spLocks noChangeArrowheads="1"/>
          </p:cNvSpPr>
          <p:nvPr/>
        </p:nvSpPr>
        <p:spPr bwMode="auto">
          <a:xfrm>
            <a:off x="6069013" y="3538538"/>
            <a:ext cx="1350962" cy="657225"/>
          </a:xfrm>
          <a:prstGeom prst="rightArrow">
            <a:avLst>
              <a:gd name="adj1" fmla="val 50000"/>
              <a:gd name="adj2" fmla="val 49999"/>
            </a:avLst>
          </a:prstGeom>
          <a:solidFill>
            <a:srgbClr val="00B050"/>
          </a:solidFill>
          <a:ln w="12700" algn="ctr">
            <a:solidFill>
              <a:schemeClr val="tx1"/>
            </a:solidFill>
            <a:round/>
            <a:headEnd/>
            <a:tailEnd/>
          </a:ln>
        </p:spPr>
        <p:txBody>
          <a:bodyPr/>
          <a:lstStyle/>
          <a:p>
            <a:pPr eaLnBrk="0" hangingPunct="0"/>
            <a:endParaRPr lang="en-US" dirty="0">
              <a:cs typeface="Book Antiqua"/>
            </a:endParaRPr>
          </a:p>
        </p:txBody>
      </p:sp>
      <p:sp>
        <p:nvSpPr>
          <p:cNvPr id="47112" name="TextBox 7"/>
          <p:cNvSpPr txBox="1">
            <a:spLocks noChangeArrowheads="1"/>
          </p:cNvSpPr>
          <p:nvPr/>
        </p:nvSpPr>
        <p:spPr bwMode="auto">
          <a:xfrm>
            <a:off x="153988" y="2662238"/>
            <a:ext cx="17160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marL="285750" indent="-285750" eaLnBrk="1" hangingPunct="1">
              <a:buFont typeface="Arial" pitchFamily="34" charset="0"/>
              <a:buChar char="•"/>
            </a:pPr>
            <a:r>
              <a:rPr lang="en-US" sz="1800" dirty="0">
                <a:cs typeface="Book Antiqua"/>
              </a:rPr>
              <a:t>Additional energy input</a:t>
            </a:r>
          </a:p>
          <a:p>
            <a:pPr marL="285750" indent="-285750" eaLnBrk="1" hangingPunct="1">
              <a:buFont typeface="Arial" pitchFamily="34" charset="0"/>
              <a:buChar char="•"/>
            </a:pPr>
            <a:r>
              <a:rPr lang="en-US" sz="1800" dirty="0">
                <a:cs typeface="Book Antiqua"/>
              </a:rPr>
              <a:t>Capital equipment cost</a:t>
            </a:r>
          </a:p>
          <a:p>
            <a:pPr marL="285750" indent="-285750" eaLnBrk="1" hangingPunct="1">
              <a:buFont typeface="Arial" pitchFamily="34" charset="0"/>
              <a:buChar char="•"/>
            </a:pPr>
            <a:r>
              <a:rPr lang="en-US" sz="1800" dirty="0">
                <a:cs typeface="Book Antiqua"/>
              </a:rPr>
              <a:t>Installation cost</a:t>
            </a:r>
          </a:p>
          <a:p>
            <a:pPr marL="285750" indent="-285750" eaLnBrk="1" hangingPunct="1">
              <a:buFont typeface="Arial" pitchFamily="34" charset="0"/>
              <a:buChar char="•"/>
            </a:pPr>
            <a:r>
              <a:rPr lang="en-US" sz="1800" dirty="0">
                <a:cs typeface="Book Antiqua"/>
              </a:rPr>
              <a:t>O&amp;M cost</a:t>
            </a:r>
          </a:p>
          <a:p>
            <a:pPr eaLnBrk="1" hangingPunct="1">
              <a:buFont typeface="Arial" pitchFamily="34" charset="0"/>
              <a:buChar char="•"/>
            </a:pPr>
            <a:endParaRPr lang="en-US" sz="1800" dirty="0">
              <a:cs typeface="Book Antiqua"/>
            </a:endParaRPr>
          </a:p>
        </p:txBody>
      </p:sp>
      <p:sp>
        <p:nvSpPr>
          <p:cNvPr id="47113" name="TextBox 8"/>
          <p:cNvSpPr txBox="1">
            <a:spLocks noChangeArrowheads="1"/>
          </p:cNvSpPr>
          <p:nvPr/>
        </p:nvSpPr>
        <p:spPr bwMode="auto">
          <a:xfrm>
            <a:off x="7310438" y="3465513"/>
            <a:ext cx="1606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pitchFamily="18" charset="0"/>
                <a:ea typeface="MS PGothic" pitchFamily="34" charset="-128"/>
              </a:defRPr>
            </a:lvl1pPr>
            <a:lvl2pPr marL="742950" indent="-285750" eaLnBrk="0" hangingPunct="0">
              <a:defRPr sz="2400">
                <a:solidFill>
                  <a:schemeClr val="tx1"/>
                </a:solidFill>
                <a:latin typeface="Book Antiqua" pitchFamily="18" charset="0"/>
                <a:ea typeface="MS PGothic" pitchFamily="34" charset="-128"/>
              </a:defRPr>
            </a:lvl2pPr>
            <a:lvl3pPr marL="1143000" indent="-228600" eaLnBrk="0" hangingPunct="0">
              <a:defRPr sz="2400">
                <a:solidFill>
                  <a:schemeClr val="tx1"/>
                </a:solidFill>
                <a:latin typeface="Book Antiqua" pitchFamily="18" charset="0"/>
                <a:ea typeface="MS PGothic" pitchFamily="34" charset="-128"/>
              </a:defRPr>
            </a:lvl3pPr>
            <a:lvl4pPr marL="1600200" indent="-228600" eaLnBrk="0" hangingPunct="0">
              <a:defRPr sz="2400">
                <a:solidFill>
                  <a:schemeClr val="tx1"/>
                </a:solidFill>
                <a:latin typeface="Book Antiqua" pitchFamily="18" charset="0"/>
                <a:ea typeface="MS PGothic" pitchFamily="34" charset="-128"/>
              </a:defRPr>
            </a:lvl4pPr>
            <a:lvl5pPr marL="2057400" indent="-228600" eaLnBrk="0" hangingPunct="0">
              <a:defRPr sz="2400">
                <a:solidFill>
                  <a:schemeClr val="tx1"/>
                </a:solidFill>
                <a:latin typeface="Book Antiqua"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Book Antiqua"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Book Antiqua"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Book Antiqua"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Book Antiqua" pitchFamily="18" charset="0"/>
                <a:ea typeface="MS PGothic" pitchFamily="34" charset="-128"/>
              </a:defRPr>
            </a:lvl9pPr>
          </a:lstStyle>
          <a:p>
            <a:pPr marL="285750" indent="-285750" eaLnBrk="1" hangingPunct="1">
              <a:buFont typeface="Arial" pitchFamily="34" charset="0"/>
              <a:buChar char="•"/>
            </a:pPr>
            <a:r>
              <a:rPr lang="en-US" sz="1800" dirty="0">
                <a:cs typeface="Book Antiqua"/>
              </a:rPr>
              <a:t>Recovered energy</a:t>
            </a:r>
          </a:p>
          <a:p>
            <a:pPr marL="285750" indent="-285750" eaLnBrk="1" hangingPunct="1">
              <a:buFont typeface="Arial" pitchFamily="34" charset="0"/>
              <a:buChar char="•"/>
            </a:pPr>
            <a:r>
              <a:rPr lang="en-US" sz="1800" dirty="0">
                <a:cs typeface="Book Antiqua"/>
              </a:rPr>
              <a:t>Smaller HVAC equipment</a:t>
            </a:r>
          </a:p>
          <a:p>
            <a:pPr eaLnBrk="1" hangingPunct="1"/>
            <a:endParaRPr lang="en-US" sz="1800" dirty="0">
              <a:cs typeface="Book Antiqua"/>
            </a:endParaRPr>
          </a:p>
        </p:txBody>
      </p:sp>
      <p:pic>
        <p:nvPicPr>
          <p:cNvPr id="471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6950" y="2516188"/>
            <a:ext cx="73025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3713" y="2443163"/>
            <a:ext cx="803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0188" y="2479675"/>
            <a:ext cx="8397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685016"/>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ndbook">
  <a:themeElements>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Handbook</Template>
  <TotalTime>3132</TotalTime>
  <Pages>127</Pages>
  <Words>834</Words>
  <Application>Microsoft Office PowerPoint</Application>
  <PresentationFormat>Letter Paper (8.5x11 in)</PresentationFormat>
  <Paragraphs>76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Handbook</vt:lpstr>
      <vt:lpstr>BOC 1012  High Performance Heating &amp; Cooling Equipment and Energy Savings through Energy Recovery Edition 2.0</vt:lpstr>
      <vt:lpstr>Appendix</vt:lpstr>
      <vt:lpstr>Energy Recovery Systems</vt:lpstr>
      <vt:lpstr>Financial Considerations</vt:lpstr>
      <vt:lpstr>Financial Considerations</vt:lpstr>
      <vt:lpstr>Financial Considerations</vt:lpstr>
      <vt:lpstr>Financial Considerations</vt:lpstr>
      <vt:lpstr>Financial Considerations</vt:lpstr>
      <vt:lpstr>Financial Considerations</vt:lpstr>
      <vt:lpstr>Financial Considerations</vt:lpstr>
      <vt:lpstr>Financial Considerations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BOC 1010  Energy Efficiency Ventilation Strategies and High Performance Heating &amp; Cooling Equipment</dc:title>
  <dc:subject>Building Shell, Heating &amp; Cooling Systems, Air Systems,  &amp; Controls</dc:subject>
  <dc:creator>ACEEE PANEL REVIEWER</dc:creator>
  <cp:lastModifiedBy>winuser</cp:lastModifiedBy>
  <cp:revision>77</cp:revision>
  <cp:lastPrinted>2015-11-13T20:08:56Z</cp:lastPrinted>
  <dcterms:created xsi:type="dcterms:W3CDTF">2012-10-02T20:53:20Z</dcterms:created>
  <dcterms:modified xsi:type="dcterms:W3CDTF">2016-08-16T17:45:14Z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BOC 1001 Energy Efficient Operation of Building HVAC Systems</vt:lpwstr>
  </property>
  <property fmtid="{D5CDD505-2E9C-101B-9397-08002B2CF9AE}" pid="3" name="ArticulateUseProject">
    <vt:lpwstr>1</vt:lpwstr>
  </property>
  <property fmtid="{D5CDD505-2E9C-101B-9397-08002B2CF9AE}" pid="4" name="ArticulateGUID">
    <vt:lpwstr>0F0E4C74-225C-4234-A4F8-E77E3BFE4283</vt:lpwstr>
  </property>
  <property fmtid="{D5CDD505-2E9C-101B-9397-08002B2CF9AE}" pid="5" name="ArticulateProjectFull">
    <vt:lpwstr>U:\Olga\Documents\PPG Work Files\CURRICULUM\ADDIE\III. DEVELOPMENT\Module Integration\1012 Energy Savings through Energy Recovery and Ventilation Strategies\1012_IntructionalMaterials\1012_Handbook_F.ppta</vt:lpwstr>
  </property>
</Properties>
</file>